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7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7FBF3-A3B9-406C-AD31-571D655FDA3E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A43F4-01BC-46E5-A06E-83198E9EE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A43F4-01BC-46E5-A06E-83198E9EED3B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DA25-338A-4F50-A508-5F69820105DF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05AD2A4-0FA5-4F74-88E9-269F701132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DA25-338A-4F50-A508-5F69820105DF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D2A4-0FA5-4F74-88E9-269F701132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DA25-338A-4F50-A508-5F69820105DF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D2A4-0FA5-4F74-88E9-269F701132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DA25-338A-4F50-A508-5F69820105DF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05AD2A4-0FA5-4F74-88E9-269F701132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DA25-338A-4F50-A508-5F69820105DF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D2A4-0FA5-4F74-88E9-269F701132F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DA25-338A-4F50-A508-5F69820105DF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D2A4-0FA5-4F74-88E9-269F701132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DA25-338A-4F50-A508-5F69820105DF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05AD2A4-0FA5-4F74-88E9-269F701132F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DA25-338A-4F50-A508-5F69820105DF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D2A4-0FA5-4F74-88E9-269F701132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DA25-338A-4F50-A508-5F69820105DF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D2A4-0FA5-4F74-88E9-269F701132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DA25-338A-4F50-A508-5F69820105DF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D2A4-0FA5-4F74-88E9-269F701132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DA25-338A-4F50-A508-5F69820105DF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D2A4-0FA5-4F74-88E9-269F701132F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0A6DA25-338A-4F50-A508-5F69820105DF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05AD2A4-0FA5-4F74-88E9-269F701132F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221088"/>
            <a:ext cx="8458200" cy="2502770"/>
          </a:xfrm>
        </p:spPr>
        <p:txBody>
          <a:bodyPr>
            <a:normAutofit/>
          </a:bodyPr>
          <a:lstStyle/>
          <a:p>
            <a:r>
              <a:rPr lang="ru-RU" sz="1600" dirty="0"/>
              <a:t>Мета: подальше </a:t>
            </a:r>
            <a:r>
              <a:rPr lang="ru-RU" sz="1600" dirty="0" err="1"/>
              <a:t>утвердження</a:t>
            </a:r>
            <a:r>
              <a:rPr lang="ru-RU" sz="1600" dirty="0"/>
              <a:t> </a:t>
            </a:r>
            <a:r>
              <a:rPr lang="ru-RU" sz="1600" dirty="0" err="1"/>
              <a:t>відкритої</a:t>
            </a:r>
            <a:r>
              <a:rPr lang="ru-RU" sz="1600" dirty="0"/>
              <a:t> і </a:t>
            </a:r>
            <a:r>
              <a:rPr lang="ru-RU" sz="1600" dirty="0" err="1"/>
              <a:t>демократичної</a:t>
            </a:r>
            <a:r>
              <a:rPr lang="ru-RU" sz="1600" dirty="0"/>
              <a:t> державно-</a:t>
            </a:r>
            <a:r>
              <a:rPr lang="ru-RU" sz="1600" dirty="0" err="1"/>
              <a:t>громадської</a:t>
            </a:r>
            <a:r>
              <a:rPr lang="ru-RU" sz="1600" dirty="0"/>
              <a:t> </a:t>
            </a:r>
            <a:r>
              <a:rPr lang="ru-RU" sz="1600" dirty="0" err="1"/>
              <a:t>системи</a:t>
            </a:r>
            <a:r>
              <a:rPr lang="ru-RU" sz="1600" dirty="0"/>
              <a:t> </a:t>
            </a:r>
            <a:r>
              <a:rPr lang="ru-RU" sz="1600" dirty="0" err="1"/>
              <a:t>управління</a:t>
            </a:r>
            <a:r>
              <a:rPr lang="ru-RU" sz="1600" dirty="0"/>
              <a:t> </a:t>
            </a:r>
            <a:r>
              <a:rPr lang="ru-RU" sz="1600" dirty="0" err="1"/>
              <a:t>навчальним</a:t>
            </a:r>
            <a:r>
              <a:rPr lang="ru-RU" sz="1600" dirty="0"/>
              <a:t> закладом, </a:t>
            </a:r>
            <a:r>
              <a:rPr lang="ru-RU" sz="1600" dirty="0" err="1"/>
              <a:t>поєднання</a:t>
            </a:r>
            <a:r>
              <a:rPr lang="ru-RU" sz="1600" dirty="0"/>
              <a:t> державного і </a:t>
            </a:r>
            <a:r>
              <a:rPr lang="ru-RU" sz="1600" dirty="0" err="1"/>
              <a:t>громадського</a:t>
            </a:r>
            <a:r>
              <a:rPr lang="ru-RU" sz="1600" dirty="0"/>
              <a:t> контролю за </a:t>
            </a:r>
            <a:r>
              <a:rPr lang="ru-RU" sz="1600" dirty="0" err="1"/>
              <a:t>прозорістю</a:t>
            </a:r>
            <a:r>
              <a:rPr lang="ru-RU" sz="1600" dirty="0"/>
              <a:t> </a:t>
            </a:r>
            <a:r>
              <a:rPr lang="ru-RU" sz="1600" dirty="0" err="1"/>
              <a:t>прийняття</a:t>
            </a:r>
            <a:r>
              <a:rPr lang="ru-RU" sz="1600" dirty="0"/>
              <a:t> й </a:t>
            </a:r>
            <a:r>
              <a:rPr lang="ru-RU" sz="1600" dirty="0" err="1"/>
              <a:t>виконання</a:t>
            </a:r>
            <a:r>
              <a:rPr lang="ru-RU" sz="1600" dirty="0"/>
              <a:t> </a:t>
            </a:r>
            <a:r>
              <a:rPr lang="ru-RU" sz="1600" dirty="0" err="1"/>
              <a:t>управлінських</a:t>
            </a:r>
            <a:r>
              <a:rPr lang="ru-RU" sz="1600" dirty="0"/>
              <a:t> </a:t>
            </a:r>
            <a:r>
              <a:rPr lang="ru-RU" sz="1600" dirty="0" err="1"/>
              <a:t>рішень</a:t>
            </a:r>
            <a:r>
              <a:rPr lang="ru-RU" sz="1600" dirty="0"/>
              <a:t> </a:t>
            </a:r>
            <a:r>
              <a:rPr lang="ru-RU" sz="1600" dirty="0" err="1"/>
              <a:t>запровадження</a:t>
            </a:r>
            <a:r>
              <a:rPr lang="ru-RU" sz="1600" dirty="0"/>
              <a:t> </a:t>
            </a:r>
            <a:r>
              <a:rPr lang="ru-RU" sz="1600" dirty="0" err="1"/>
              <a:t>колегіальної</a:t>
            </a:r>
            <a:r>
              <a:rPr lang="ru-RU" sz="1600" dirty="0"/>
              <a:t> </a:t>
            </a:r>
            <a:r>
              <a:rPr lang="ru-RU" sz="1600" dirty="0" err="1"/>
              <a:t>етики</a:t>
            </a:r>
            <a:r>
              <a:rPr lang="ru-RU" sz="1600" dirty="0"/>
              <a:t> </a:t>
            </a:r>
            <a:r>
              <a:rPr lang="ru-RU" sz="1600" dirty="0" err="1"/>
              <a:t>управлінської</a:t>
            </a:r>
            <a:r>
              <a:rPr lang="ru-RU" sz="1600" dirty="0"/>
              <a:t> </a:t>
            </a:r>
            <a:r>
              <a:rPr lang="ru-RU" sz="1600" dirty="0" err="1"/>
              <a:t>діяльності</a:t>
            </a:r>
            <a:r>
              <a:rPr lang="ru-RU" sz="1600" dirty="0"/>
              <a:t> директора.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8458200" cy="309634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000" b="1" dirty="0" smtClean="0">
                <a:latin typeface="Bahnschrift Condensed" panose="020B0502040204020203" pitchFamily="34" charset="0"/>
              </a:rPr>
              <a:t>Зв</a:t>
            </a:r>
            <a:r>
              <a:rPr lang="uk-UA" sz="4000" b="1" dirty="0" smtClean="0">
                <a:latin typeface="Bahnschrift Condensed" panose="020B0502040204020203" pitchFamily="34" charset="0"/>
              </a:rPr>
              <a:t>іт керівника</a:t>
            </a:r>
          </a:p>
          <a:p>
            <a:pPr algn="ctr"/>
            <a:endParaRPr lang="uk-UA" sz="4000" b="1" dirty="0" smtClean="0">
              <a:latin typeface="Bahnschrift Condensed" panose="020B0502040204020203" pitchFamily="34" charset="0"/>
            </a:endParaRPr>
          </a:p>
          <a:p>
            <a:pPr algn="ctr"/>
            <a:r>
              <a:rPr lang="uk-UA" b="1" dirty="0" smtClean="0"/>
              <a:t>Дошкільного навчального закладу (ясла – садок)</a:t>
            </a:r>
          </a:p>
          <a:p>
            <a:pPr algn="ctr"/>
            <a:r>
              <a:rPr lang="uk-UA" b="1" dirty="0" smtClean="0"/>
              <a:t>№ 52 «Казковий» загального типу</a:t>
            </a:r>
          </a:p>
          <a:p>
            <a:pPr algn="ctr"/>
            <a:r>
              <a:rPr lang="uk-UA" b="1" dirty="0" smtClean="0"/>
              <a:t>Бережної Юлії Валеріївни</a:t>
            </a:r>
          </a:p>
          <a:p>
            <a:pPr algn="ctr"/>
            <a:r>
              <a:rPr lang="uk-UA" b="1" dirty="0" smtClean="0"/>
              <a:t>За 2021 – 2022 </a:t>
            </a:r>
            <a:r>
              <a:rPr lang="uk-UA" b="1" dirty="0" err="1" smtClean="0"/>
              <a:t>н.р</a:t>
            </a:r>
            <a:r>
              <a:rPr lang="uk-UA" b="1" dirty="0" smtClean="0"/>
              <a:t>.</a:t>
            </a:r>
          </a:p>
          <a:p>
            <a:pPr algn="ctr"/>
            <a:endParaRPr lang="uk-UA" dirty="0" smtClean="0"/>
          </a:p>
          <a:p>
            <a:pPr algn="ctr"/>
            <a:r>
              <a:rPr lang="uk-UA" sz="2200" dirty="0" smtClean="0"/>
              <a:t>Кропивницька Міська Рада</a:t>
            </a:r>
            <a:endParaRPr lang="ru-RU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9" y="2204864"/>
            <a:ext cx="441049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4200128" cy="420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/>
          <p:nvPr/>
        </p:nvSpPr>
        <p:spPr>
          <a:xfrm>
            <a:off x="280234" y="404664"/>
            <a:ext cx="8686800" cy="83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lt1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dirty="0"/>
              <a:t>Виставка «Щасливі діти  - щасливі батьки»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Заголовок 1"/>
          <p:cNvSpPr txBox="1"/>
          <p:nvPr/>
        </p:nvSpPr>
        <p:spPr>
          <a:xfrm>
            <a:off x="289943" y="332656"/>
            <a:ext cx="8686800" cy="83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lt1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/>
              <a:t>Орган</a:t>
            </a:r>
            <a:r>
              <a:rPr lang="uk-UA" sz="2400" b="1" dirty="0"/>
              <a:t>ізація роботи ДНЗ в літній оздоровчий період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03848" y="3291364"/>
          <a:ext cx="3911327" cy="1011936"/>
        </p:xfrm>
        <a:graphic>
          <a:graphicData uri="http://schemas.openxmlformats.org/drawingml/2006/table">
            <a:tbl>
              <a:tblPr firstRow="1" firstCol="1" bandRow="1"/>
              <a:tblGrid>
                <a:gridCol w="53702"/>
                <a:gridCol w="628650"/>
                <a:gridCol w="1076325"/>
                <a:gridCol w="1076325"/>
                <a:gridCol w="1076325"/>
              </a:tblGrid>
              <a:tr h="19050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81224" y="4570912"/>
            <a:ext cx="440699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Замещающее содержимое 3" descr="20220610_12442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5735" y="1700530"/>
            <a:ext cx="4478020" cy="4478020"/>
          </a:xfrm>
          <a:prstGeom prst="rect">
            <a:avLst/>
          </a:prstGeom>
        </p:spPr>
      </p:pic>
      <p:pic>
        <p:nvPicPr>
          <p:cNvPr id="8" name="Замещающее содержимое 7" descr="20220610_12563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3755" y="4302760"/>
            <a:ext cx="2571750" cy="2571750"/>
          </a:xfrm>
          <a:prstGeom prst="rect">
            <a:avLst/>
          </a:prstGeom>
        </p:spPr>
      </p:pic>
      <p:pic>
        <p:nvPicPr>
          <p:cNvPr id="10" name="Изображение 9" descr="20220610_1242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280" y="1268730"/>
            <a:ext cx="3276600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70" y="1556792"/>
            <a:ext cx="3475021" cy="255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79143"/>
            <a:ext cx="4024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35425"/>
            <a:ext cx="300513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77961"/>
            <a:ext cx="2903984" cy="193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91755"/>
            <a:ext cx="2474913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/>
          <p:nvPr/>
        </p:nvSpPr>
        <p:spPr>
          <a:xfrm>
            <a:off x="238176" y="404664"/>
            <a:ext cx="8686800" cy="83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lt1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РОБОТА З НАСТУПНОСТІ ІЗ ШКОЛОЮ ТА БАТЬКАМИ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345" y="1567815"/>
            <a:ext cx="6348095" cy="468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/>
          <p:nvPr/>
        </p:nvSpPr>
        <p:spPr>
          <a:xfrm>
            <a:off x="323528" y="404664"/>
            <a:ext cx="8686800" cy="83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lt1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ХАРЧУВАННЯ ДІТЕЙ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88840"/>
            <a:ext cx="2088232" cy="716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04864"/>
            <a:ext cx="366395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64678"/>
            <a:ext cx="2212975" cy="722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/>
          <p:nvPr/>
        </p:nvSpPr>
        <p:spPr>
          <a:xfrm>
            <a:off x="287894" y="430560"/>
            <a:ext cx="8686800" cy="83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lt1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МЕДИЧНЕ ОБСЛУГОВУВАННЯ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3315" name="Picture 3" descr="C:\Users\Meccep\Downloads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19" y="1844953"/>
            <a:ext cx="3141007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/>
          <p:nvPr/>
        </p:nvSpPr>
        <p:spPr>
          <a:xfrm>
            <a:off x="274837" y="404664"/>
            <a:ext cx="8686800" cy="83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lt1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РЕЗУЛЬТАТИ РОБОТИ ЩОДО УКРІПЛЕННЯ </a:t>
            </a:r>
            <a:endParaRPr lang="ru-RU" sz="2400" dirty="0" smtClean="0"/>
          </a:p>
          <a:p>
            <a:pPr algn="ctr"/>
            <a:r>
              <a:rPr lang="ru-RU" sz="2400" dirty="0" smtClean="0"/>
              <a:t>МАТЕРІАЛЬНО-ТЕХНІЧНОЇ </a:t>
            </a:r>
            <a:r>
              <a:rPr lang="ru-RU" sz="2400" dirty="0"/>
              <a:t>БАЗИ</a:t>
            </a:r>
            <a:endParaRPr lang="ru-RU" sz="2400" b="1" dirty="0"/>
          </a:p>
        </p:txBody>
      </p:sp>
      <p:pic>
        <p:nvPicPr>
          <p:cNvPr id="3" name="Замещающее содержимое 2" descr="20220614_11021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95605" y="1772285"/>
            <a:ext cx="4526280" cy="4526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Замещающее содержимое 4" descr="20220614_11011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3917950" y="332740"/>
            <a:ext cx="5070475" cy="5070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Изображение 6" descr="20220614_1103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2094" y="2708920"/>
            <a:ext cx="3964305" cy="3964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мещающее 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en-US" dirty="0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6893560" y="62001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Замещающее содержимое 2" descr="20220614_11010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07504" y="260648"/>
            <a:ext cx="4349115" cy="4349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Замещающее содержимое 3" descr="20220526_11002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4716016" y="2514600"/>
            <a:ext cx="4343400" cy="4343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eccep\Downloads\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3" y="2963445"/>
            <a:ext cx="2604640" cy="3701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Meccep\Downloads\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52936"/>
            <a:ext cx="2682044" cy="3812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Meccep\Downloads\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14382"/>
            <a:ext cx="2591247" cy="3683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Meccep\Downloads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74" y="404664"/>
            <a:ext cx="2591247" cy="3683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032" y="1700808"/>
            <a:ext cx="7560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Підводячи</a:t>
            </a:r>
            <a:r>
              <a:rPr lang="ru-RU" b="1" dirty="0" smtClean="0"/>
              <a:t> </a:t>
            </a:r>
            <a:r>
              <a:rPr lang="ru-RU" b="1" dirty="0" err="1" smtClean="0"/>
              <a:t>підсумки</a:t>
            </a:r>
            <a:r>
              <a:rPr lang="ru-RU" b="1" dirty="0" smtClean="0"/>
              <a:t> </a:t>
            </a:r>
            <a:r>
              <a:rPr lang="ru-RU" b="1" dirty="0" err="1" smtClean="0"/>
              <a:t>минулого</a:t>
            </a:r>
            <a:r>
              <a:rPr lang="ru-RU" b="1" dirty="0" smtClean="0"/>
              <a:t> </a:t>
            </a:r>
            <a:r>
              <a:rPr lang="ru-RU" b="1" dirty="0" err="1" smtClean="0"/>
              <a:t>навчального</a:t>
            </a:r>
            <a:r>
              <a:rPr lang="ru-RU" b="1" dirty="0" smtClean="0"/>
              <a:t> року </a:t>
            </a:r>
            <a:r>
              <a:rPr lang="ru-RU" b="1" dirty="0" err="1" smtClean="0"/>
              <a:t>можна</a:t>
            </a:r>
            <a:r>
              <a:rPr lang="ru-RU" b="1" dirty="0" smtClean="0"/>
              <a:t> </a:t>
            </a:r>
            <a:r>
              <a:rPr lang="ru-RU" b="1" dirty="0" err="1" smtClean="0"/>
              <a:t>стверджувати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робота з </a:t>
            </a:r>
            <a:r>
              <a:rPr lang="ru-RU" b="1" dirty="0" err="1" smtClean="0"/>
              <a:t>дітьми</a:t>
            </a:r>
            <a:r>
              <a:rPr lang="ru-RU" b="1" dirty="0" smtClean="0"/>
              <a:t> велась систематично, </a:t>
            </a:r>
            <a:r>
              <a:rPr lang="ru-RU" b="1" dirty="0" err="1" smtClean="0"/>
              <a:t>цілеспрямовано</a:t>
            </a:r>
            <a:r>
              <a:rPr lang="ru-RU" b="1" dirty="0" smtClean="0"/>
              <a:t>, комплексно, з </a:t>
            </a:r>
            <a:r>
              <a:rPr lang="ru-RU" b="1" dirty="0" err="1" smtClean="0"/>
              <a:t>урахуванням</a:t>
            </a:r>
            <a:r>
              <a:rPr lang="ru-RU" b="1" dirty="0" smtClean="0"/>
              <a:t> </a:t>
            </a:r>
            <a:r>
              <a:rPr lang="ru-RU" b="1" dirty="0" err="1" smtClean="0"/>
              <a:t>вікових</a:t>
            </a:r>
            <a:r>
              <a:rPr lang="ru-RU" b="1" dirty="0" smtClean="0"/>
              <a:t> </a:t>
            </a:r>
            <a:r>
              <a:rPr lang="ru-RU" b="1" dirty="0" err="1" smtClean="0"/>
              <a:t>можливостей</a:t>
            </a:r>
            <a:r>
              <a:rPr lang="ru-RU" b="1" dirty="0" smtClean="0"/>
              <a:t> </a:t>
            </a:r>
            <a:r>
              <a:rPr lang="ru-RU" b="1" dirty="0" err="1" smtClean="0"/>
              <a:t>дітей</a:t>
            </a:r>
            <a:r>
              <a:rPr lang="ru-RU" b="1" dirty="0" smtClean="0"/>
              <a:t> та </a:t>
            </a:r>
            <a:r>
              <a:rPr lang="ru-RU" b="1" dirty="0" err="1" smtClean="0"/>
              <a:t>відповідно</a:t>
            </a:r>
            <a:r>
              <a:rPr lang="ru-RU" b="1" dirty="0" smtClean="0"/>
              <a:t> до </a:t>
            </a:r>
            <a:r>
              <a:rPr lang="ru-RU" b="1" dirty="0" err="1" smtClean="0"/>
              <a:t>вимог</a:t>
            </a:r>
            <a:r>
              <a:rPr lang="ru-RU" b="1" dirty="0" smtClean="0"/>
              <a:t> Базового компоненту  та  </a:t>
            </a:r>
            <a:r>
              <a:rPr lang="ru-RU" b="1" dirty="0" err="1" smtClean="0"/>
              <a:t>програми</a:t>
            </a:r>
            <a:r>
              <a:rPr lang="ru-RU" b="1" dirty="0" smtClean="0"/>
              <a:t>  (</a:t>
            </a:r>
            <a:r>
              <a:rPr lang="ru-RU" b="1" dirty="0" err="1" smtClean="0"/>
              <a:t>Дитина</a:t>
            </a:r>
            <a:r>
              <a:rPr lang="ru-RU" b="1" dirty="0" smtClean="0"/>
              <a:t>). </a:t>
            </a:r>
          </a:p>
          <a:p>
            <a:r>
              <a:rPr lang="ru-RU" b="1" dirty="0" smtClean="0"/>
              <a:t>Я, як </a:t>
            </a:r>
            <a:r>
              <a:rPr lang="ru-RU" b="1" dirty="0" err="1" smtClean="0"/>
              <a:t>керівник</a:t>
            </a:r>
            <a:r>
              <a:rPr lang="ru-RU" b="1" dirty="0" smtClean="0"/>
              <a:t> ДНЗ № 17, і </a:t>
            </a:r>
            <a:r>
              <a:rPr lang="ru-RU" b="1" dirty="0" err="1" smtClean="0"/>
              <a:t>надалі</a:t>
            </a:r>
            <a:r>
              <a:rPr lang="ru-RU" b="1" dirty="0" smtClean="0"/>
              <a:t> буду </a:t>
            </a:r>
            <a:r>
              <a:rPr lang="ru-RU" b="1" dirty="0" err="1" smtClean="0"/>
              <a:t>робити</a:t>
            </a:r>
            <a:r>
              <a:rPr lang="ru-RU" b="1" dirty="0" smtClean="0"/>
              <a:t> все,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залежить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мене для </a:t>
            </a:r>
            <a:r>
              <a:rPr lang="ru-RU" b="1" dirty="0" err="1" smtClean="0"/>
              <a:t>забезпечення</a:t>
            </a:r>
            <a:r>
              <a:rPr lang="ru-RU" b="1" dirty="0" smtClean="0"/>
              <a:t> </a:t>
            </a:r>
            <a:r>
              <a:rPr lang="ru-RU" b="1" dirty="0" err="1" smtClean="0"/>
              <a:t>належних</a:t>
            </a:r>
            <a:r>
              <a:rPr lang="ru-RU" b="1" dirty="0" smtClean="0"/>
              <a:t> умов </a:t>
            </a:r>
            <a:r>
              <a:rPr lang="ru-RU" b="1" dirty="0" err="1" smtClean="0"/>
              <a:t>життя</a:t>
            </a:r>
            <a:r>
              <a:rPr lang="ru-RU" b="1" dirty="0" smtClean="0"/>
              <a:t> і </a:t>
            </a:r>
            <a:r>
              <a:rPr lang="ru-RU" b="1" dirty="0" err="1" smtClean="0"/>
              <a:t>виховання</a:t>
            </a:r>
            <a:r>
              <a:rPr lang="ru-RU" b="1" dirty="0" smtClean="0"/>
              <a:t> </a:t>
            </a:r>
            <a:r>
              <a:rPr lang="ru-RU" b="1" dirty="0" err="1" smtClean="0"/>
              <a:t>дітей</a:t>
            </a:r>
            <a:r>
              <a:rPr lang="ru-RU" b="1" dirty="0" smtClean="0"/>
              <a:t>, </a:t>
            </a:r>
            <a:r>
              <a:rPr lang="ru-RU" b="1" dirty="0" err="1" smtClean="0"/>
              <a:t>які</a:t>
            </a:r>
            <a:r>
              <a:rPr lang="ru-RU" b="1" dirty="0" smtClean="0"/>
              <a:t> </a:t>
            </a:r>
            <a:r>
              <a:rPr lang="ru-RU" b="1" dirty="0" err="1" smtClean="0"/>
              <a:t>відвідують</a:t>
            </a:r>
            <a:r>
              <a:rPr lang="ru-RU" b="1" dirty="0" smtClean="0"/>
              <a:t> заклад. В </a:t>
            </a:r>
            <a:r>
              <a:rPr lang="ru-RU" b="1" dirty="0" err="1" smtClean="0"/>
              <a:t>своїй</a:t>
            </a:r>
            <a:r>
              <a:rPr lang="ru-RU" b="1" dirty="0" smtClean="0"/>
              <a:t> </a:t>
            </a:r>
            <a:r>
              <a:rPr lang="ru-RU" b="1" dirty="0" err="1" smtClean="0"/>
              <a:t>роботі</a:t>
            </a:r>
            <a:r>
              <a:rPr lang="ru-RU" b="1" dirty="0" smtClean="0"/>
              <a:t> я </a:t>
            </a:r>
            <a:r>
              <a:rPr lang="ru-RU" b="1" dirty="0" err="1" smtClean="0"/>
              <a:t>намагаюся</a:t>
            </a:r>
            <a:r>
              <a:rPr lang="ru-RU" b="1" dirty="0" smtClean="0"/>
              <a:t> </a:t>
            </a:r>
            <a:r>
              <a:rPr lang="ru-RU" b="1" dirty="0" err="1" smtClean="0"/>
              <a:t>почути</a:t>
            </a:r>
            <a:r>
              <a:rPr lang="ru-RU" b="1" dirty="0" smtClean="0"/>
              <a:t> кожного і </a:t>
            </a:r>
            <a:r>
              <a:rPr lang="ru-RU" b="1" dirty="0" err="1" smtClean="0"/>
              <a:t>допомогти</a:t>
            </a:r>
            <a:r>
              <a:rPr lang="ru-RU" b="1" dirty="0" smtClean="0"/>
              <a:t> в </a:t>
            </a:r>
            <a:r>
              <a:rPr lang="ru-RU" b="1" dirty="0" err="1" smtClean="0"/>
              <a:t>міру</a:t>
            </a:r>
            <a:r>
              <a:rPr lang="ru-RU" b="1" dirty="0" smtClean="0"/>
              <a:t> </a:t>
            </a:r>
            <a:r>
              <a:rPr lang="ru-RU" b="1" dirty="0" err="1" smtClean="0"/>
              <a:t>своїх</a:t>
            </a:r>
            <a:r>
              <a:rPr lang="ru-RU" b="1" dirty="0" smtClean="0"/>
              <a:t> сил і </a:t>
            </a:r>
            <a:r>
              <a:rPr lang="ru-RU" b="1" dirty="0" err="1" smtClean="0"/>
              <a:t>можливостей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      </a:t>
            </a:r>
            <a:r>
              <a:rPr lang="ru-RU" b="1" dirty="0" err="1" smtClean="0"/>
              <a:t>Висловлюю</a:t>
            </a:r>
            <a:r>
              <a:rPr lang="ru-RU" b="1" dirty="0" smtClean="0"/>
              <a:t> </a:t>
            </a:r>
            <a:r>
              <a:rPr lang="ru-RU" b="1" dirty="0" err="1" smtClean="0"/>
              <a:t>подяку</a:t>
            </a:r>
            <a:r>
              <a:rPr lang="ru-RU" b="1" dirty="0" smtClean="0"/>
              <a:t> </a:t>
            </a:r>
            <a:r>
              <a:rPr lang="ru-RU" b="1" dirty="0" err="1" smtClean="0"/>
              <a:t>всім</a:t>
            </a:r>
            <a:r>
              <a:rPr lang="ru-RU" b="1" dirty="0" smtClean="0"/>
              <a:t>, </a:t>
            </a:r>
            <a:r>
              <a:rPr lang="ru-RU" b="1" dirty="0" err="1" smtClean="0"/>
              <a:t>хто</a:t>
            </a:r>
            <a:r>
              <a:rPr lang="ru-RU" b="1" dirty="0" smtClean="0"/>
              <a:t> </a:t>
            </a:r>
            <a:r>
              <a:rPr lang="ru-RU" b="1" dirty="0" err="1" smtClean="0"/>
              <a:t>причетний</a:t>
            </a:r>
            <a:r>
              <a:rPr lang="ru-RU" b="1" dirty="0" smtClean="0"/>
              <a:t> до </a:t>
            </a:r>
            <a:r>
              <a:rPr lang="ru-RU" b="1" dirty="0" err="1" smtClean="0"/>
              <a:t>навчально-виховного</a:t>
            </a:r>
            <a:r>
              <a:rPr lang="ru-RU" b="1" dirty="0" smtClean="0"/>
              <a:t> </a:t>
            </a:r>
            <a:r>
              <a:rPr lang="ru-RU" b="1" dirty="0" err="1" smtClean="0"/>
              <a:t>процесу</a:t>
            </a:r>
            <a:r>
              <a:rPr lang="ru-RU" b="1" dirty="0" smtClean="0"/>
              <a:t> та </a:t>
            </a:r>
            <a:r>
              <a:rPr lang="ru-RU" b="1" dirty="0" err="1" smtClean="0"/>
              <a:t>матеріально-технічного</a:t>
            </a:r>
            <a:r>
              <a:rPr lang="ru-RU" b="1" dirty="0" smtClean="0"/>
              <a:t> </a:t>
            </a:r>
            <a:r>
              <a:rPr lang="ru-RU" b="1" dirty="0" err="1" smtClean="0"/>
              <a:t>забезпечення</a:t>
            </a:r>
            <a:r>
              <a:rPr lang="ru-RU" b="1" dirty="0" smtClean="0"/>
              <a:t> </a:t>
            </a:r>
            <a:r>
              <a:rPr lang="ru-RU" b="1" dirty="0" err="1" smtClean="0"/>
              <a:t>діяльності</a:t>
            </a:r>
            <a:r>
              <a:rPr lang="ru-RU" b="1" dirty="0" smtClean="0"/>
              <a:t> </a:t>
            </a:r>
            <a:r>
              <a:rPr lang="ru-RU" b="1" dirty="0" err="1" smtClean="0"/>
              <a:t>нашого</a:t>
            </a:r>
            <a:r>
              <a:rPr lang="ru-RU" b="1" dirty="0" smtClean="0"/>
              <a:t> закладу і </a:t>
            </a:r>
            <a:r>
              <a:rPr lang="ru-RU" b="1" dirty="0" err="1" smtClean="0"/>
              <a:t>допомагає</a:t>
            </a:r>
            <a:r>
              <a:rPr lang="ru-RU" b="1" dirty="0" smtClean="0"/>
              <a:t> у </a:t>
            </a:r>
            <a:r>
              <a:rPr lang="ru-RU" b="1" dirty="0" err="1" smtClean="0"/>
              <a:t>здійсненні</a:t>
            </a:r>
            <a:r>
              <a:rPr lang="ru-RU" b="1" dirty="0" smtClean="0"/>
              <a:t> </a:t>
            </a:r>
            <a:r>
              <a:rPr lang="ru-RU" b="1" dirty="0" err="1" smtClean="0"/>
              <a:t>всіх</a:t>
            </a:r>
            <a:r>
              <a:rPr lang="ru-RU" b="1" dirty="0" smtClean="0"/>
              <a:t> тих </a:t>
            </a:r>
            <a:r>
              <a:rPr lang="ru-RU" b="1" dirty="0" err="1" smtClean="0"/>
              <a:t>цілей</a:t>
            </a:r>
            <a:r>
              <a:rPr lang="ru-RU" b="1" dirty="0" smtClean="0"/>
              <a:t> і </a:t>
            </a:r>
            <a:r>
              <a:rPr lang="ru-RU" b="1" dirty="0" err="1" smtClean="0"/>
              <a:t>завдань</a:t>
            </a:r>
            <a:r>
              <a:rPr lang="ru-RU" b="1" dirty="0" smtClean="0"/>
              <a:t>, </a:t>
            </a:r>
            <a:r>
              <a:rPr lang="ru-RU" b="1" dirty="0" err="1" smtClean="0"/>
              <a:t>які</a:t>
            </a:r>
            <a:r>
              <a:rPr lang="ru-RU" b="1" dirty="0" smtClean="0"/>
              <a:t> ставить перед собою </a:t>
            </a:r>
            <a:r>
              <a:rPr lang="ru-RU" b="1" dirty="0" err="1" smtClean="0"/>
              <a:t>педагогічний</a:t>
            </a:r>
            <a:r>
              <a:rPr lang="ru-RU" b="1" dirty="0" smtClean="0"/>
              <a:t> </a:t>
            </a:r>
            <a:r>
              <a:rPr lang="ru-RU" b="1" dirty="0" err="1" smtClean="0"/>
              <a:t>колектив</a:t>
            </a:r>
            <a:r>
              <a:rPr lang="ru-RU" b="1" dirty="0" smtClean="0"/>
              <a:t>, </a:t>
            </a:r>
            <a:r>
              <a:rPr lang="ru-RU" b="1" dirty="0" err="1" smtClean="0"/>
              <a:t>хто</a:t>
            </a:r>
            <a:r>
              <a:rPr lang="ru-RU" b="1" dirty="0" smtClean="0"/>
              <a:t> </a:t>
            </a:r>
            <a:r>
              <a:rPr lang="ru-RU" b="1" dirty="0" err="1" smtClean="0"/>
              <a:t>сприяє</a:t>
            </a:r>
            <a:r>
              <a:rPr lang="ru-RU" b="1" dirty="0" smtClean="0"/>
              <a:t> </a:t>
            </a:r>
            <a:r>
              <a:rPr lang="ru-RU" b="1" dirty="0" err="1" smtClean="0"/>
              <a:t>розвитку</a:t>
            </a:r>
            <a:r>
              <a:rPr lang="ru-RU" b="1" dirty="0" smtClean="0"/>
              <a:t> і </a:t>
            </a:r>
            <a:r>
              <a:rPr lang="ru-RU" b="1" dirty="0" err="1" smtClean="0"/>
              <a:t>вихованню</a:t>
            </a:r>
            <a:r>
              <a:rPr lang="ru-RU" b="1" dirty="0" smtClean="0"/>
              <a:t> молодого </a:t>
            </a:r>
            <a:r>
              <a:rPr lang="ru-RU" b="1" dirty="0" err="1" smtClean="0"/>
              <a:t>покоління</a:t>
            </a:r>
            <a:r>
              <a:rPr lang="ru-RU" b="1" dirty="0" smtClean="0"/>
              <a:t>. </a:t>
            </a:r>
            <a:r>
              <a:rPr lang="ru-RU" b="1" dirty="0" err="1" smtClean="0"/>
              <a:t>Щира</a:t>
            </a:r>
            <a:r>
              <a:rPr lang="ru-RU" b="1" dirty="0" smtClean="0"/>
              <a:t> </a:t>
            </a:r>
            <a:r>
              <a:rPr lang="ru-RU" b="1" dirty="0" err="1" smtClean="0"/>
              <a:t>подяка</a:t>
            </a:r>
            <a:r>
              <a:rPr lang="ru-RU" b="1" dirty="0" smtClean="0"/>
              <a:t> батькам за </a:t>
            </a:r>
            <a:r>
              <a:rPr lang="ru-RU" b="1" dirty="0" err="1" smtClean="0"/>
              <a:t>тісну</a:t>
            </a:r>
            <a:r>
              <a:rPr lang="ru-RU" b="1" dirty="0" smtClean="0"/>
              <a:t> </a:t>
            </a:r>
            <a:r>
              <a:rPr lang="ru-RU" b="1" dirty="0" err="1" smtClean="0"/>
              <a:t>співпрацю</a:t>
            </a:r>
            <a:r>
              <a:rPr lang="ru-RU" b="1" dirty="0" smtClean="0"/>
              <a:t>. </a:t>
            </a:r>
          </a:p>
          <a:p>
            <a:r>
              <a:rPr lang="ru-RU" b="1" dirty="0" smtClean="0"/>
              <a:t>       </a:t>
            </a:r>
            <a:r>
              <a:rPr lang="ru-RU" b="1" dirty="0" err="1" smtClean="0"/>
              <a:t>Сподіваюсь</a:t>
            </a:r>
            <a:r>
              <a:rPr lang="ru-RU" b="1" dirty="0" smtClean="0"/>
              <a:t>, ми </a:t>
            </a:r>
            <a:r>
              <a:rPr lang="ru-RU" b="1" dirty="0" err="1" smtClean="0"/>
              <a:t>матимемо</a:t>
            </a:r>
            <a:r>
              <a:rPr lang="ru-RU" b="1" dirty="0" smtClean="0"/>
              <a:t> </a:t>
            </a:r>
            <a:r>
              <a:rPr lang="ru-RU" b="1" dirty="0" err="1" smtClean="0"/>
              <a:t>достатньо</a:t>
            </a:r>
            <a:r>
              <a:rPr lang="ru-RU" b="1" dirty="0" smtClean="0"/>
              <a:t> причин </a:t>
            </a:r>
            <a:r>
              <a:rPr lang="ru-RU" b="1" dirty="0" err="1" smtClean="0"/>
              <a:t>любити</a:t>
            </a:r>
            <a:r>
              <a:rPr lang="ru-RU" b="1" dirty="0" smtClean="0"/>
              <a:t> </a:t>
            </a:r>
            <a:r>
              <a:rPr lang="ru-RU" b="1" dirty="0" err="1" smtClean="0"/>
              <a:t>своїх</a:t>
            </a:r>
            <a:r>
              <a:rPr lang="ru-RU" b="1" dirty="0" smtClean="0"/>
              <a:t> </a:t>
            </a:r>
            <a:r>
              <a:rPr lang="ru-RU" b="1" dirty="0" err="1" smtClean="0"/>
              <a:t>дітей</a:t>
            </a:r>
            <a:r>
              <a:rPr lang="ru-RU" b="1" dirty="0" smtClean="0"/>
              <a:t>, </a:t>
            </a:r>
            <a:r>
              <a:rPr lang="ru-RU" b="1" dirty="0" err="1" smtClean="0"/>
              <a:t>пишатись</a:t>
            </a:r>
            <a:r>
              <a:rPr lang="ru-RU" b="1" dirty="0" smtClean="0"/>
              <a:t> ними. Нехай у Ваших родинах </a:t>
            </a:r>
            <a:r>
              <a:rPr lang="ru-RU" b="1" dirty="0" err="1" smtClean="0"/>
              <a:t>панують</a:t>
            </a:r>
            <a:r>
              <a:rPr lang="ru-RU" b="1" dirty="0" smtClean="0"/>
              <a:t> </a:t>
            </a:r>
            <a:r>
              <a:rPr lang="ru-RU" b="1" dirty="0" err="1" smtClean="0"/>
              <a:t>злагода</a:t>
            </a:r>
            <a:r>
              <a:rPr lang="ru-RU" b="1" dirty="0" smtClean="0"/>
              <a:t>, мир і </a:t>
            </a:r>
            <a:r>
              <a:rPr lang="ru-RU" b="1" dirty="0" err="1" smtClean="0"/>
              <a:t>любов</a:t>
            </a:r>
            <a:r>
              <a:rPr lang="ru-RU" b="1" dirty="0" smtClean="0"/>
              <a:t>! </a:t>
            </a:r>
          </a:p>
          <a:p>
            <a:endParaRPr lang="ru-RU" dirty="0"/>
          </a:p>
        </p:txBody>
      </p:sp>
      <p:sp>
        <p:nvSpPr>
          <p:cNvPr id="5" name="Заголовок 1"/>
          <p:cNvSpPr txBox="1"/>
          <p:nvPr/>
        </p:nvSpPr>
        <p:spPr>
          <a:xfrm>
            <a:off x="272052" y="404664"/>
            <a:ext cx="8686800" cy="83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lt1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ПІДСУМКИ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400" b="1" dirty="0" smtClean="0"/>
              <a:t>Аналіз педагогічного колективу </a:t>
            </a:r>
            <a:endParaRPr lang="ru-RU" sz="2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33328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/>
          <p:nvPr/>
        </p:nvSpPr>
        <p:spPr>
          <a:xfrm>
            <a:off x="274837" y="2348880"/>
            <a:ext cx="8686800" cy="83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lt1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ДЯКУЮ ЗА УВАГУ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1600" dirty="0" smtClean="0"/>
              <a:t>В дошкільному навчальному закладі в 2021 – 2022 </a:t>
            </a:r>
            <a:r>
              <a:rPr lang="uk-UA" sz="1600" dirty="0" err="1" smtClean="0"/>
              <a:t>н.р</a:t>
            </a:r>
            <a:r>
              <a:rPr lang="uk-UA" sz="1600" dirty="0" smtClean="0"/>
              <a:t>. </a:t>
            </a:r>
            <a:br>
              <a:rPr lang="uk-UA" sz="1600" dirty="0" smtClean="0"/>
            </a:br>
            <a:r>
              <a:rPr lang="uk-UA" sz="1600" dirty="0" err="1" smtClean="0"/>
              <a:t>проатестувалися</a:t>
            </a:r>
            <a:r>
              <a:rPr lang="uk-UA" sz="1600" dirty="0" smtClean="0"/>
              <a:t>  3 педагогічних працівника</a:t>
            </a:r>
            <a:br>
              <a:rPr lang="uk-UA" sz="1600" dirty="0" smtClean="0"/>
            </a:br>
            <a:r>
              <a:rPr lang="uk-UA" sz="1600" dirty="0" smtClean="0"/>
              <a:t>за результатами атестації: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1772816"/>
            <a:ext cx="55263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вихователь</a:t>
            </a:r>
            <a:r>
              <a:rPr lang="ru-RU" b="1" dirty="0"/>
              <a:t> </a:t>
            </a:r>
            <a:r>
              <a:rPr lang="ru-RU" b="1" dirty="0" err="1" smtClean="0"/>
              <a:t>Поддубняк</a:t>
            </a:r>
            <a:r>
              <a:rPr lang="ru-RU" b="1" dirty="0" smtClean="0"/>
              <a:t> І.І.  </a:t>
            </a:r>
            <a:r>
              <a:rPr lang="ru-RU" b="1" dirty="0" err="1"/>
              <a:t>відповідає</a:t>
            </a:r>
            <a:r>
              <a:rPr lang="ru-RU" b="1" dirty="0"/>
              <a:t>  </a:t>
            </a:r>
            <a:r>
              <a:rPr lang="ru-RU" b="1" dirty="0" err="1"/>
              <a:t>займаній</a:t>
            </a:r>
            <a:r>
              <a:rPr lang="ru-RU" b="1" dirty="0"/>
              <a:t> </a:t>
            </a:r>
            <a:r>
              <a:rPr lang="ru-RU" b="1" dirty="0" err="1"/>
              <a:t>посаді</a:t>
            </a:r>
            <a:r>
              <a:rPr lang="ru-RU" b="1" dirty="0"/>
              <a:t> та  </a:t>
            </a:r>
            <a:r>
              <a:rPr lang="ru-RU" b="1" dirty="0" err="1"/>
              <a:t>присвоєна</a:t>
            </a:r>
            <a:r>
              <a:rPr lang="ru-RU" b="1" dirty="0"/>
              <a:t>  </a:t>
            </a:r>
            <a:r>
              <a:rPr lang="ru-RU" b="1" dirty="0" err="1"/>
              <a:t>кваліфікаційна</a:t>
            </a:r>
            <a:r>
              <a:rPr lang="ru-RU" b="1" dirty="0"/>
              <a:t>  </a:t>
            </a:r>
            <a:r>
              <a:rPr lang="ru-RU" b="1" dirty="0" err="1"/>
              <a:t>категорія</a:t>
            </a:r>
            <a:r>
              <a:rPr lang="ru-RU" b="1" dirty="0"/>
              <a:t> «</a:t>
            </a:r>
            <a:r>
              <a:rPr lang="ru-RU" b="1" dirty="0" err="1"/>
              <a:t>спеціаліст</a:t>
            </a:r>
            <a:r>
              <a:rPr lang="ru-RU" b="1" dirty="0"/>
              <a:t> </a:t>
            </a:r>
            <a:r>
              <a:rPr lang="ru-RU" b="1" dirty="0" err="1"/>
              <a:t>другої</a:t>
            </a:r>
            <a:r>
              <a:rPr lang="ru-RU" b="1" dirty="0"/>
              <a:t>  </a:t>
            </a:r>
            <a:r>
              <a:rPr lang="ru-RU" b="1" dirty="0" err="1"/>
              <a:t>категорії</a:t>
            </a:r>
            <a:r>
              <a:rPr lang="ru-RU" b="1" dirty="0" smtClean="0"/>
              <a:t>»;</a:t>
            </a:r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 smtClean="0"/>
          </a:p>
          <a:p>
            <a:endParaRPr lang="ru-RU" b="1" dirty="0"/>
          </a:p>
          <a:p>
            <a:r>
              <a:rPr lang="ru-RU" b="1" dirty="0" err="1"/>
              <a:t>вихователь</a:t>
            </a:r>
            <a:r>
              <a:rPr lang="ru-RU" b="1" dirty="0"/>
              <a:t> </a:t>
            </a:r>
            <a:r>
              <a:rPr lang="ru-RU" b="1" dirty="0" err="1" smtClean="0"/>
              <a:t>Данова</a:t>
            </a:r>
            <a:r>
              <a:rPr lang="ru-RU" b="1" dirty="0" smtClean="0"/>
              <a:t> М.В.  </a:t>
            </a:r>
            <a:r>
              <a:rPr lang="ru-RU" b="1" dirty="0" err="1"/>
              <a:t>відповідає</a:t>
            </a:r>
            <a:r>
              <a:rPr lang="ru-RU" b="1" dirty="0"/>
              <a:t>  </a:t>
            </a:r>
            <a:r>
              <a:rPr lang="ru-RU" b="1" dirty="0" err="1"/>
              <a:t>займаній</a:t>
            </a:r>
            <a:r>
              <a:rPr lang="ru-RU" b="1" dirty="0"/>
              <a:t> </a:t>
            </a:r>
            <a:r>
              <a:rPr lang="ru-RU" b="1" dirty="0" err="1"/>
              <a:t>посаді</a:t>
            </a:r>
            <a:r>
              <a:rPr lang="ru-RU" b="1" dirty="0"/>
              <a:t> та  </a:t>
            </a:r>
            <a:r>
              <a:rPr lang="ru-RU" b="1" dirty="0" err="1"/>
              <a:t>присвоєна</a:t>
            </a:r>
            <a:r>
              <a:rPr lang="ru-RU" b="1" dirty="0"/>
              <a:t>  </a:t>
            </a:r>
            <a:r>
              <a:rPr lang="ru-RU" b="1" dirty="0" err="1"/>
              <a:t>кваліфікаційна</a:t>
            </a:r>
            <a:r>
              <a:rPr lang="ru-RU" b="1" dirty="0"/>
              <a:t>  </a:t>
            </a:r>
            <a:r>
              <a:rPr lang="ru-RU" b="1" dirty="0" err="1"/>
              <a:t>категорія</a:t>
            </a:r>
            <a:r>
              <a:rPr lang="ru-RU" b="1" dirty="0"/>
              <a:t> «</a:t>
            </a:r>
            <a:r>
              <a:rPr lang="ru-RU" b="1" dirty="0" err="1"/>
              <a:t>спеціаліст</a:t>
            </a:r>
            <a:r>
              <a:rPr lang="ru-RU" b="1" dirty="0"/>
              <a:t> </a:t>
            </a:r>
            <a:r>
              <a:rPr lang="ru-RU" b="1" dirty="0" err="1" smtClean="0"/>
              <a:t>першої</a:t>
            </a:r>
            <a:r>
              <a:rPr lang="ru-RU" b="1" dirty="0" smtClean="0"/>
              <a:t>  </a:t>
            </a:r>
            <a:r>
              <a:rPr lang="ru-RU" b="1" dirty="0" err="1"/>
              <a:t>категорії</a:t>
            </a:r>
            <a:r>
              <a:rPr lang="ru-RU" b="1" dirty="0" smtClean="0"/>
              <a:t>»;</a:t>
            </a:r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ru-RU" b="1" dirty="0"/>
          </a:p>
          <a:p>
            <a:r>
              <a:rPr lang="ru-RU" b="1" dirty="0" err="1"/>
              <a:t>вихователь</a:t>
            </a:r>
            <a:r>
              <a:rPr lang="ru-RU" b="1" dirty="0"/>
              <a:t> </a:t>
            </a:r>
            <a:r>
              <a:rPr lang="ru-RU" b="1" dirty="0" err="1" smtClean="0"/>
              <a:t>Бобкова</a:t>
            </a:r>
            <a:r>
              <a:rPr lang="ru-RU" b="1" dirty="0" smtClean="0"/>
              <a:t> О.С.  </a:t>
            </a:r>
            <a:r>
              <a:rPr lang="ru-RU" b="1" dirty="0" err="1"/>
              <a:t>відповідає</a:t>
            </a:r>
            <a:r>
              <a:rPr lang="ru-RU" b="1" dirty="0"/>
              <a:t>  </a:t>
            </a:r>
            <a:r>
              <a:rPr lang="ru-RU" b="1" dirty="0" err="1"/>
              <a:t>займаній</a:t>
            </a:r>
            <a:r>
              <a:rPr lang="ru-RU" b="1" dirty="0"/>
              <a:t> </a:t>
            </a:r>
            <a:r>
              <a:rPr lang="ru-RU" b="1" dirty="0" err="1"/>
              <a:t>посаді</a:t>
            </a:r>
            <a:r>
              <a:rPr lang="ru-RU" b="1" dirty="0"/>
              <a:t> та  </a:t>
            </a:r>
            <a:r>
              <a:rPr lang="ru-RU" b="1" dirty="0" err="1"/>
              <a:t>присвоєна</a:t>
            </a:r>
            <a:r>
              <a:rPr lang="ru-RU" b="1" dirty="0"/>
              <a:t>  </a:t>
            </a:r>
            <a:r>
              <a:rPr lang="ru-RU" b="1" dirty="0" err="1"/>
              <a:t>кваліфікаційна</a:t>
            </a:r>
            <a:r>
              <a:rPr lang="ru-RU" b="1" dirty="0"/>
              <a:t>  </a:t>
            </a:r>
            <a:r>
              <a:rPr lang="ru-RU" b="1" dirty="0" err="1"/>
              <a:t>категорія</a:t>
            </a:r>
            <a:r>
              <a:rPr lang="ru-RU" b="1" dirty="0"/>
              <a:t> «</a:t>
            </a:r>
            <a:r>
              <a:rPr lang="ru-RU" b="1" dirty="0" err="1"/>
              <a:t>спеціаліст</a:t>
            </a:r>
            <a:r>
              <a:rPr lang="ru-RU" b="1" dirty="0"/>
              <a:t> </a:t>
            </a:r>
            <a:r>
              <a:rPr lang="ru-RU" b="1" dirty="0" err="1" smtClean="0"/>
              <a:t>першої</a:t>
            </a:r>
            <a:r>
              <a:rPr lang="ru-RU" b="1" dirty="0" smtClean="0"/>
              <a:t>  </a:t>
            </a:r>
            <a:r>
              <a:rPr lang="ru-RU" b="1" dirty="0" err="1"/>
              <a:t>категорії</a:t>
            </a:r>
            <a:r>
              <a:rPr lang="ru-RU" b="1" dirty="0"/>
              <a:t>»;</a:t>
            </a:r>
          </a:p>
        </p:txBody>
      </p:sp>
      <p:pic>
        <p:nvPicPr>
          <p:cNvPr id="5" name="Picture 2" descr="C:\Users\User\Desktop\dsc_4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1154082" cy="173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sc_4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55" y="3068960"/>
            <a:ext cx="114924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dsc_4880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55" y="5010100"/>
            <a:ext cx="1165498" cy="175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7824" y="1988840"/>
            <a:ext cx="55263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ru-RU" b="1" dirty="0"/>
          </a:p>
          <a:p>
            <a:r>
              <a:rPr lang="ru-RU" b="1" dirty="0" err="1"/>
              <a:t>м</a:t>
            </a:r>
            <a:r>
              <a:rPr lang="ru-RU" b="1" dirty="0" err="1" smtClean="0"/>
              <a:t>узичний</a:t>
            </a:r>
            <a:r>
              <a:rPr lang="ru-RU" b="1" dirty="0" smtClean="0"/>
              <a:t> </a:t>
            </a:r>
            <a:r>
              <a:rPr lang="ru-RU" b="1" dirty="0" err="1" smtClean="0"/>
              <a:t>керівник</a:t>
            </a:r>
            <a:r>
              <a:rPr lang="ru-RU" b="1" dirty="0" smtClean="0"/>
              <a:t> Волкова Н.І. </a:t>
            </a:r>
            <a:r>
              <a:rPr lang="ru-RU" b="1" dirty="0" err="1"/>
              <a:t>відповідає</a:t>
            </a:r>
            <a:r>
              <a:rPr lang="ru-RU" b="1" dirty="0"/>
              <a:t>  </a:t>
            </a:r>
            <a:r>
              <a:rPr lang="ru-RU" b="1" dirty="0" err="1"/>
              <a:t>займаній</a:t>
            </a:r>
            <a:r>
              <a:rPr lang="ru-RU" b="1" dirty="0"/>
              <a:t> </a:t>
            </a:r>
            <a:r>
              <a:rPr lang="ru-RU" b="1" dirty="0" err="1"/>
              <a:t>посаді</a:t>
            </a:r>
            <a:r>
              <a:rPr lang="ru-RU" b="1" dirty="0"/>
              <a:t> та </a:t>
            </a:r>
            <a:r>
              <a:rPr lang="ru-RU" b="1" dirty="0" err="1"/>
              <a:t>підтверджено</a:t>
            </a:r>
            <a:r>
              <a:rPr lang="ru-RU" b="1" dirty="0"/>
              <a:t> </a:t>
            </a:r>
            <a:r>
              <a:rPr lang="ru-RU" b="1" dirty="0" err="1" smtClean="0"/>
              <a:t>раніше</a:t>
            </a:r>
            <a:r>
              <a:rPr lang="ru-RU" b="1" dirty="0" smtClean="0"/>
              <a:t> </a:t>
            </a:r>
            <a:r>
              <a:rPr lang="ru-RU" b="1" dirty="0" err="1" smtClean="0"/>
              <a:t>присвоєну</a:t>
            </a:r>
            <a:r>
              <a:rPr lang="ru-RU" b="1" dirty="0" smtClean="0"/>
              <a:t> «</a:t>
            </a:r>
            <a:r>
              <a:rPr lang="ru-RU" b="1" dirty="0" err="1" smtClean="0"/>
              <a:t>спеціаліст</a:t>
            </a:r>
            <a:r>
              <a:rPr lang="ru-RU" b="1" dirty="0" smtClean="0"/>
              <a:t> </a:t>
            </a:r>
            <a:r>
              <a:rPr lang="ru-RU" b="1" dirty="0" err="1" smtClean="0"/>
              <a:t>вищої</a:t>
            </a:r>
            <a:r>
              <a:rPr lang="ru-RU" b="1" dirty="0" smtClean="0"/>
              <a:t> </a:t>
            </a:r>
            <a:r>
              <a:rPr lang="ru-RU" b="1" dirty="0" err="1" smtClean="0"/>
              <a:t>категорії</a:t>
            </a:r>
            <a:r>
              <a:rPr lang="ru-RU" b="1" dirty="0" smtClean="0"/>
              <a:t>» та </a:t>
            </a:r>
            <a:r>
              <a:rPr lang="ru-RU" b="1" dirty="0" err="1" smtClean="0"/>
              <a:t>присвоєно</a:t>
            </a:r>
            <a:r>
              <a:rPr lang="ru-RU" b="1" dirty="0" smtClean="0"/>
              <a:t> </a:t>
            </a:r>
            <a:r>
              <a:rPr lang="ru-RU" b="1" dirty="0" err="1" smtClean="0"/>
              <a:t>педагогічне</a:t>
            </a:r>
            <a:r>
              <a:rPr lang="ru-RU" b="1" dirty="0" smtClean="0"/>
              <a:t> </a:t>
            </a:r>
            <a:r>
              <a:rPr lang="ru-RU" b="1" dirty="0" err="1" smtClean="0"/>
              <a:t>звання</a:t>
            </a:r>
            <a:r>
              <a:rPr lang="ru-RU" b="1" dirty="0" smtClean="0"/>
              <a:t> «</a:t>
            </a:r>
            <a:r>
              <a:rPr lang="ru-RU" b="1" dirty="0" err="1" smtClean="0"/>
              <a:t>вихователь</a:t>
            </a:r>
            <a:r>
              <a:rPr lang="ru-RU" b="1" dirty="0" smtClean="0"/>
              <a:t> – методист» ;</a:t>
            </a:r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ru-RU" b="1" dirty="0"/>
          </a:p>
          <a:p>
            <a:endParaRPr lang="ru-RU" b="1" dirty="0"/>
          </a:p>
        </p:txBody>
      </p:sp>
      <p:pic>
        <p:nvPicPr>
          <p:cNvPr id="2" name="Picture 2" descr="C:\Users\User\Desktop\dsc_08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2719118" cy="413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686800" cy="4525963"/>
          </a:xfrm>
        </p:spPr>
        <p:txBody>
          <a:bodyPr>
            <a:normAutofit/>
          </a:bodyPr>
          <a:lstStyle/>
          <a:p>
            <a:pPr algn="ctr"/>
            <a:r>
              <a:rPr lang="uk-UA" sz="1400" b="1" dirty="0" smtClean="0"/>
              <a:t>Олімпійський тиждень</a:t>
            </a:r>
          </a:p>
          <a:p>
            <a:pPr algn="ctr"/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8" y="2132856"/>
            <a:ext cx="2713484" cy="36179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700300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96" y="3140968"/>
            <a:ext cx="2547156" cy="3396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Заголовок 1"/>
          <p:cNvSpPr txBox="1"/>
          <p:nvPr/>
        </p:nvSpPr>
        <p:spPr>
          <a:xfrm>
            <a:off x="251520" y="260648"/>
            <a:ext cx="8686800" cy="83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lt1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dirty="0" smtClean="0"/>
              <a:t>Методична робота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1400" dirty="0" err="1"/>
              <a:t>Тижня</a:t>
            </a:r>
            <a:r>
              <a:rPr lang="ru-RU" sz="1400" dirty="0"/>
              <a:t> </a:t>
            </a:r>
            <a:r>
              <a:rPr lang="ru-RU" sz="1400" dirty="0" err="1"/>
              <a:t>знань</a:t>
            </a:r>
            <a:r>
              <a:rPr lang="ru-RU" sz="1400" dirty="0"/>
              <a:t> </a:t>
            </a:r>
            <a:r>
              <a:rPr lang="ru-RU" sz="1400" dirty="0" err="1"/>
              <a:t>безпеки</a:t>
            </a:r>
            <a:r>
              <a:rPr lang="ru-RU" sz="1400" dirty="0"/>
              <a:t> </a:t>
            </a:r>
            <a:r>
              <a:rPr lang="ru-RU" sz="1400" dirty="0" err="1"/>
              <a:t>життєдіяльності</a:t>
            </a:r>
            <a:r>
              <a:rPr lang="ru-RU" sz="1400" dirty="0"/>
              <a:t> на тему «</a:t>
            </a:r>
            <a:r>
              <a:rPr lang="ru-RU" sz="1400" dirty="0" err="1"/>
              <a:t>Світлофор</a:t>
            </a:r>
            <a:r>
              <a:rPr lang="ru-RU" sz="1400" dirty="0"/>
              <a:t> нам </a:t>
            </a:r>
            <a:r>
              <a:rPr lang="ru-RU" sz="1400" dirty="0" err="1"/>
              <a:t>всім</a:t>
            </a:r>
            <a:r>
              <a:rPr lang="ru-RU" sz="1400" dirty="0"/>
              <a:t> </a:t>
            </a:r>
            <a:r>
              <a:rPr lang="ru-RU" sz="1400" dirty="0" err="1"/>
              <a:t>моргає</a:t>
            </a:r>
            <a:r>
              <a:rPr lang="ru-RU" sz="1400" dirty="0"/>
              <a:t>, до порядку </a:t>
            </a:r>
            <a:r>
              <a:rPr lang="ru-RU" sz="1400" dirty="0" err="1"/>
              <a:t>закликає</a:t>
            </a:r>
            <a:r>
              <a:rPr lang="ru-RU" sz="1400" dirty="0"/>
              <a:t>!»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4" y="1124832"/>
            <a:ext cx="4896427" cy="3672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8"/>
            <a:ext cx="2997573" cy="3330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600" dirty="0" smtClean="0"/>
              <a:t>Свята й розваги </a:t>
            </a:r>
            <a:endParaRPr lang="ru-RU" sz="1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742383" cy="2551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73368"/>
            <a:ext cx="3653340" cy="2490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455987" cy="2236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49080"/>
            <a:ext cx="3456384" cy="2139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/>
              <a:t>Безпека життєдіяльності</a:t>
            </a:r>
            <a:endParaRPr lang="ru-R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15" y="1412141"/>
            <a:ext cx="2335566" cy="3114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808" y="1340220"/>
            <a:ext cx="3394501" cy="2545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85" y="3644900"/>
            <a:ext cx="3604260" cy="2703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Заголовок 1"/>
          <p:cNvSpPr txBox="1"/>
          <p:nvPr/>
        </p:nvSpPr>
        <p:spPr>
          <a:xfrm>
            <a:off x="301352" y="332656"/>
            <a:ext cx="8686800" cy="83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lt1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dirty="0" smtClean="0"/>
              <a:t>Безпека життєдіяльності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3144180" cy="251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12976"/>
            <a:ext cx="2793910" cy="34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1877"/>
            <a:ext cx="3036323" cy="303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400" b="1" dirty="0" smtClean="0"/>
              <a:t>Колективні перегляди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146</TotalTime>
  <Words>300</Words>
  <Application>Microsoft Office PowerPoint</Application>
  <PresentationFormat>Экран (4:3)</PresentationFormat>
  <Paragraphs>52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Мета: подальше утвердження відкритої і демократичної державно-громадської системи управління навчальним закладом, поєднання державного і громадського контролю за прозорістю прийняття й виконання управлінських рішень запровадження колегіальної етики управлінської діяльності директора. </vt:lpstr>
      <vt:lpstr>Аналіз педагогічного колективу </vt:lpstr>
      <vt:lpstr>В дошкільному навчальному закладі в 2021 – 2022 н.р.  проатестувалися  3 педагогічних працівника за результатами атестації:</vt:lpstr>
      <vt:lpstr>Презентация PowerPoint</vt:lpstr>
      <vt:lpstr>Презентация PowerPoint</vt:lpstr>
      <vt:lpstr>Тижня знань безпеки життєдіяльності на тему «Світлофор нам всім моргає, до порядку закликає!»</vt:lpstr>
      <vt:lpstr>Свята й розваги </vt:lpstr>
      <vt:lpstr>Безпека життєдіяльності</vt:lpstr>
      <vt:lpstr>Колективні перегляди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Мета: подальше утвердження відкритої і демократичної державно-громадської системи управління навчальним закладом, поєднання державного і громадського контролю за прозорістю прийняття й виконання управлінських рішень запровадження колегіальної етики управлінської діяльності директора.</dc:title>
  <dc:creator>Meccep</dc:creator>
  <cp:lastModifiedBy>User</cp:lastModifiedBy>
  <cp:revision>31</cp:revision>
  <dcterms:created xsi:type="dcterms:W3CDTF">2021-06-14T19:20:00Z</dcterms:created>
  <dcterms:modified xsi:type="dcterms:W3CDTF">2022-06-15T11:52:36Z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CD7D641D779146EB866D3908404E67B7</vt:lpwstr>
  </property>
  <property fmtid="{D5CDD505-2E9C-101B-9397-08002B2CF9AE}" pid="3" name="KSOProductBuildVer">
    <vt:lpwstr>1049-11.2.0.11156</vt:lpwstr>
  </property>
</Properties>
</file>